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9" r:id="rId2"/>
  </p:sldMasterIdLst>
  <p:notesMasterIdLst>
    <p:notesMasterId r:id="rId60"/>
  </p:notesMasterIdLst>
  <p:handoutMasterIdLst>
    <p:handoutMasterId r:id="rId61"/>
  </p:handoutMasterIdLst>
  <p:sldIdLst>
    <p:sldId id="259" r:id="rId3"/>
    <p:sldId id="271" r:id="rId4"/>
    <p:sldId id="272" r:id="rId5"/>
    <p:sldId id="273" r:id="rId6"/>
    <p:sldId id="261" r:id="rId7"/>
    <p:sldId id="264" r:id="rId8"/>
    <p:sldId id="275" r:id="rId9"/>
    <p:sldId id="276" r:id="rId10"/>
    <p:sldId id="282" r:id="rId11"/>
    <p:sldId id="279" r:id="rId12"/>
    <p:sldId id="283" r:id="rId13"/>
    <p:sldId id="285" r:id="rId14"/>
    <p:sldId id="291" r:id="rId15"/>
    <p:sldId id="293" r:id="rId16"/>
    <p:sldId id="296" r:id="rId17"/>
    <p:sldId id="290" r:id="rId18"/>
    <p:sldId id="297" r:id="rId19"/>
    <p:sldId id="299" r:id="rId20"/>
    <p:sldId id="300" r:id="rId21"/>
    <p:sldId id="289" r:id="rId22"/>
    <p:sldId id="301" r:id="rId23"/>
    <p:sldId id="302" r:id="rId24"/>
    <p:sldId id="265" r:id="rId25"/>
    <p:sldId id="306" r:id="rId26"/>
    <p:sldId id="308" r:id="rId27"/>
    <p:sldId id="311" r:id="rId28"/>
    <p:sldId id="313" r:id="rId29"/>
    <p:sldId id="314" r:id="rId30"/>
    <p:sldId id="317" r:id="rId31"/>
    <p:sldId id="312" r:id="rId32"/>
    <p:sldId id="315" r:id="rId33"/>
    <p:sldId id="316" r:id="rId34"/>
    <p:sldId id="266" r:id="rId35"/>
    <p:sldId id="309" r:id="rId36"/>
    <p:sldId id="318" r:id="rId37"/>
    <p:sldId id="310" r:id="rId38"/>
    <p:sldId id="332" r:id="rId39"/>
    <p:sldId id="345" r:id="rId40"/>
    <p:sldId id="344" r:id="rId41"/>
    <p:sldId id="321" r:id="rId42"/>
    <p:sldId id="343" r:id="rId43"/>
    <p:sldId id="331" r:id="rId44"/>
    <p:sldId id="267" r:id="rId45"/>
    <p:sldId id="322" r:id="rId46"/>
    <p:sldId id="323" r:id="rId47"/>
    <p:sldId id="326" r:id="rId48"/>
    <p:sldId id="327" r:id="rId49"/>
    <p:sldId id="324" r:id="rId50"/>
    <p:sldId id="325" r:id="rId51"/>
    <p:sldId id="328" r:id="rId52"/>
    <p:sldId id="329" r:id="rId53"/>
    <p:sldId id="341" r:id="rId54"/>
    <p:sldId id="342" r:id="rId55"/>
    <p:sldId id="340" r:id="rId56"/>
    <p:sldId id="268" r:id="rId57"/>
    <p:sldId id="335" r:id="rId58"/>
    <p:sldId id="339" r:id="rId5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/Motivation" id="{4850FFBB-BCE1-468C-8F31-41042ED21646}">
          <p14:sldIdLst>
            <p14:sldId id="259"/>
            <p14:sldId id="271"/>
            <p14:sldId id="272"/>
            <p14:sldId id="273"/>
            <p14:sldId id="261"/>
          </p14:sldIdLst>
        </p14:section>
        <p14:section name="Background" id="{5174D92F-A87C-40E0-8830-B561AADB17B1}">
          <p14:sldIdLst>
            <p14:sldId id="264"/>
            <p14:sldId id="275"/>
            <p14:sldId id="276"/>
            <p14:sldId id="282"/>
            <p14:sldId id="279"/>
            <p14:sldId id="283"/>
            <p14:sldId id="285"/>
            <p14:sldId id="291"/>
            <p14:sldId id="293"/>
            <p14:sldId id="296"/>
            <p14:sldId id="290"/>
            <p14:sldId id="297"/>
            <p14:sldId id="299"/>
            <p14:sldId id="300"/>
            <p14:sldId id="289"/>
            <p14:sldId id="301"/>
            <p14:sldId id="302"/>
          </p14:sldIdLst>
        </p14:section>
        <p14:section name="Solution" id="{4F9F68A7-E840-46B1-A264-777A9D900440}">
          <p14:sldIdLst>
            <p14:sldId id="265"/>
            <p14:sldId id="306"/>
            <p14:sldId id="308"/>
            <p14:sldId id="311"/>
            <p14:sldId id="313"/>
            <p14:sldId id="314"/>
            <p14:sldId id="317"/>
            <p14:sldId id="312"/>
            <p14:sldId id="315"/>
            <p14:sldId id="316"/>
          </p14:sldIdLst>
        </p14:section>
        <p14:section name="Implementation" id="{9F56311D-E96B-4652-BD2B-D9A3DD3DA86B}">
          <p14:sldIdLst>
            <p14:sldId id="266"/>
            <p14:sldId id="309"/>
            <p14:sldId id="318"/>
            <p14:sldId id="310"/>
            <p14:sldId id="332"/>
            <p14:sldId id="345"/>
            <p14:sldId id="344"/>
            <p14:sldId id="321"/>
            <p14:sldId id="343"/>
            <p14:sldId id="331"/>
          </p14:sldIdLst>
        </p14:section>
        <p14:section name="Results" id="{5B17287C-7483-4C49-84C7-5A2A17A5A610}">
          <p14:sldIdLst>
            <p14:sldId id="267"/>
            <p14:sldId id="322"/>
            <p14:sldId id="323"/>
            <p14:sldId id="326"/>
            <p14:sldId id="327"/>
            <p14:sldId id="324"/>
            <p14:sldId id="325"/>
            <p14:sldId id="328"/>
            <p14:sldId id="329"/>
            <p14:sldId id="341"/>
            <p14:sldId id="342"/>
            <p14:sldId id="340"/>
          </p14:sldIdLst>
        </p14:section>
        <p14:section name="Future and concl." id="{8CCF7C13-69FF-45C7-84EA-961B7886FD2A}">
          <p14:sldIdLst>
            <p14:sldId id="268"/>
            <p14:sldId id="335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Ng" initials="J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85820" autoAdjust="0"/>
  </p:normalViewPr>
  <p:slideViewPr>
    <p:cSldViewPr snapToGrid="0" snapToObjects="1">
      <p:cViewPr varScale="1">
        <p:scale>
          <a:sx n="113" d="100"/>
          <a:sy n="113" d="100"/>
        </p:scale>
        <p:origin x="108" y="13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91122-94E2-DE42-BF6C-238E2A772DD2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FBF43-C312-7B42-803A-5B3DE4AF1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1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BE21F-1635-274E-A751-1004D735835B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442B6-E5FA-3243-9D3C-D237EE51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Roborodentia.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42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using a 64 transition mini-batch, the network randomly samples 64 transitions from the experience replay buffer and trains the network Q with 64 iterations as in 6.7. After, the target network Qˆ clones the weights </a:t>
            </a:r>
            <a:r>
              <a:rPr lang="en-US" dirty="0" err="1"/>
              <a:t>θi</a:t>
            </a:r>
            <a:r>
              <a:rPr lang="en-US" dirty="0"/>
              <a:t> from Q and the process repeats.</a:t>
            </a:r>
          </a:p>
          <a:p>
            <a:endParaRPr lang="en-US" dirty="0"/>
          </a:p>
          <a:p>
            <a:r>
              <a:rPr lang="en-US" dirty="0"/>
              <a:t>Policy still uses discrete 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2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Used by AlphaGo to defeat Fan Hui (2015) and Lee Sedol (2016).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56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51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Lillicrap’s</a:t>
            </a:r>
            <a:r>
              <a:rPr lang="en-US" dirty="0"/>
              <a:t> paper, DDPG surpassed DPG performance in over 25 </a:t>
            </a:r>
            <a:r>
              <a:rPr lang="en-US" dirty="0" err="1"/>
              <a:t>OpenAI</a:t>
            </a:r>
            <a:r>
              <a:rPr lang="en-US" dirty="0"/>
              <a:t> environments without any network or hyperparameter changes. In some cases, produced a policy surpassing a planning algorithm with full access to underlying physical models and derivatives.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70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Actor and critic represented by ANNs, from DPG and DQN</a:t>
            </a:r>
          </a:p>
          <a:p>
            <a:r>
              <a:rPr lang="en-US" dirty="0"/>
              <a:t>Experience replay from DQN</a:t>
            </a:r>
          </a:p>
          <a:p>
            <a:r>
              <a:rPr lang="en-US" dirty="0"/>
              <a:t>Target networks for actor and critic from DQN. Four networks in total.</a:t>
            </a:r>
          </a:p>
          <a:p>
            <a:r>
              <a:rPr lang="en-US" dirty="0"/>
              <a:t>Batch normalization, allows hyperparameter generalization from </a:t>
            </a:r>
            <a:r>
              <a:rPr lang="en-US" dirty="0" err="1"/>
              <a:t>Ioffe’s</a:t>
            </a:r>
            <a:r>
              <a:rPr lang="en-US" dirty="0"/>
              <a:t> work</a:t>
            </a:r>
          </a:p>
          <a:p>
            <a:r>
              <a:rPr lang="en-US" dirty="0"/>
              <a:t>Exploration noise ensures sufficient exploration despite actor following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75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normalization on state input. Rectified linear unit activation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52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activations.</a:t>
            </a:r>
          </a:p>
          <a:p>
            <a:r>
              <a:rPr lang="en-US" dirty="0"/>
              <a:t>Tanh for output to bound. Multiply by scalar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05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Robot can move omnidirectionally.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06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51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 from 1 to 21,201 episodes.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07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Roborodentia.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2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possible, dividing the system by orthogonal controls allows focused training:</a:t>
            </a:r>
          </a:p>
          <a:p>
            <a:pPr lvl="1"/>
            <a:r>
              <a:rPr lang="en-US" dirty="0"/>
              <a:t>Improves convergence.</a:t>
            </a:r>
          </a:p>
          <a:p>
            <a:pPr lvl="1"/>
            <a:r>
              <a:rPr lang="en-US" dirty="0"/>
              <a:t>Reduces training time.</a:t>
            </a:r>
          </a:p>
          <a:p>
            <a:pPr lvl="1"/>
            <a:r>
              <a:rPr lang="en-US" dirty="0"/>
              <a:t>Can retrain individual networks without affecting others.</a:t>
            </a:r>
          </a:p>
          <a:p>
            <a:endParaRPr lang="en-US" dirty="0"/>
          </a:p>
          <a:p>
            <a:r>
              <a:rPr lang="en-US" dirty="0"/>
              <a:t>Small changes in reward assignment weights changed training outcome.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73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 printed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59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The various states and associated rewards through which the actor navigates.</a:t>
            </a:r>
          </a:p>
          <a:p>
            <a:r>
              <a:rPr lang="en-US" dirty="0"/>
              <a:t>Actor/Agent Chooses actions based on a policy.</a:t>
            </a:r>
          </a:p>
          <a:p>
            <a:r>
              <a:rPr lang="en-US" dirty="0"/>
              <a:t>Reward/return (r) A number emitted by the environment denoting ”goodness” of the state</a:t>
            </a:r>
          </a:p>
          <a:p>
            <a:r>
              <a:rPr lang="en-US" dirty="0"/>
              <a:t>Policy (π) The strategy by which the actor chooses its actions, e.g. random, exploratory, greedy.</a:t>
            </a:r>
          </a:p>
          <a:p>
            <a:r>
              <a:rPr lang="en-US" dirty="0"/>
              <a:t>Value (V) The expected long-term discounted reward of a state. </a:t>
            </a:r>
          </a:p>
          <a:p>
            <a:r>
              <a:rPr lang="en-US" dirty="0"/>
              <a:t>Model allowing prediction of the next state from the current state and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Gamma ranges from 0 to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69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game of tic tac toe, there are values for each of 19,683 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0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imagine a game of tic-tac-toe as shown in Figure 6.2. Each of the nine spaces can take one of three values (blank, X, or O) so the game has 39 = 19, 683 possible states (although some states are not achievable as the game would end once a player gets three in a row). Given a particular state, the Q-function returns the quality, i.e. predicted goodness, of each possible action the player could take. Therefore, the optimal action to take is simply the one with the highest Q-value.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</a:t>
            </a:r>
            <a:r>
              <a:rPr lang="en-US" dirty="0" err="1"/>
              <a:t>max_a</a:t>
            </a:r>
            <a:r>
              <a:rPr lang="en-US" dirty="0"/>
              <a:t>’, s’, a’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24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theta^-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6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7064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0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31237"/>
            <a:ext cx="8229600" cy="2434082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57200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269034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 Poly She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6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4099"/>
            <a:ext cx="7772400" cy="798891"/>
          </a:xfr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48344"/>
            <a:ext cx="6400800" cy="641116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Palatino"/>
                <a:cs typeface="Palatino"/>
              </a:defRPr>
            </a:lvl4pPr>
            <a:lvl5pPr>
              <a:defRPr>
                <a:latin typeface="Palatino"/>
                <a:cs typeface="Palatin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7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 spc="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6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657227"/>
            <a:ext cx="5486400" cy="2743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3592831"/>
            <a:ext cx="8229600" cy="1072488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80760" y="208026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421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8385"/>
            <a:ext cx="822960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38957"/>
            <a:ext cx="91440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5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9" r:id="rId2"/>
    <p:sldLayoutId id="2147483680" r:id="rId3"/>
    <p:sldLayoutId id="2147483661" r:id="rId4"/>
    <p:sldLayoutId id="2147483662" r:id="rId5"/>
    <p:sldLayoutId id="2147483663" r:id="rId6"/>
    <p:sldLayoutId id="2147483666" r:id="rId7"/>
    <p:sldLayoutId id="2147483664" r:id="rId8"/>
    <p:sldLayoutId id="2147483676" r:id="rId9"/>
    <p:sldLayoutId id="2147483677" r:id="rId10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0035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8957"/>
            <a:ext cx="28956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P_shield_horiz_RGB_grn_gld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341" y="1231777"/>
            <a:ext cx="6121318" cy="24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B531-EB4D-4DD2-B389-4F64A575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Neural Network-Based Robotic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8EF4E-E1AE-469D-9DDE-11B4C3F6B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48343"/>
            <a:ext cx="6400800" cy="2080218"/>
          </a:xfrm>
        </p:spPr>
        <p:txBody>
          <a:bodyPr>
            <a:normAutofit/>
          </a:bodyPr>
          <a:lstStyle/>
          <a:p>
            <a:r>
              <a:rPr lang="en-US" dirty="0"/>
              <a:t>Master’s Thesis</a:t>
            </a:r>
          </a:p>
          <a:p>
            <a:r>
              <a:rPr lang="en-US" dirty="0"/>
              <a:t>Justin 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June 8, 2018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FCA92-2039-43E4-BA14-976A25B3B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D77BC-BB76-4EA8-93CA-819B06DA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838957"/>
            <a:ext cx="9144000" cy="273844"/>
          </a:xfrm>
        </p:spPr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AA619-7264-46CA-84E0-6A32AFAB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3FB4FE-6299-438B-BC09-17276A748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935793"/>
              </p:ext>
            </p:extLst>
          </p:nvPr>
        </p:nvGraphicFramePr>
        <p:xfrm>
          <a:off x="1524000" y="3327056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56468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3664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Chair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Andrew Danowitz,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Xiao-Hua Yu,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Fred W. </a:t>
                      </a:r>
                      <a:r>
                        <a:rPr lang="en-US" sz="1200" b="0" kern="1200" spc="38" dirty="0" err="1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DePiero</a:t>
                      </a: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, Ph.D.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0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92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5C11-7D9D-4637-827E-822BA4AD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Discounted Reward G</a:t>
            </a:r>
            <a:r>
              <a:rPr lang="en-US" baseline="-25000" dirty="0"/>
              <a:t>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F0C06-DE2C-45C7-99C2-929B2407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sum of all future rewards weighted by a 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Allows G</a:t>
            </a:r>
            <a:r>
              <a:rPr lang="en-US" baseline="-25000" dirty="0"/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converge for environments with no maximum time step.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 algorithm’s “outlook” from myopic to far-sighted.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27402-D9F7-4D72-A6BA-677446C2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0B8F-7E75-4E8D-A03E-F76309FE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93BF-0F03-4D5A-AC09-D6B3D115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419A7-4F83-46AC-A5DD-4466A31F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73623"/>
            <a:ext cx="6553200" cy="10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5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5A520-DFAF-493D-BDD4-6AF769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17413-72AD-4BC3-A76B-14810E4FD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066907" cy="3116934"/>
          </a:xfrm>
        </p:spPr>
        <p:txBody>
          <a:bodyPr/>
          <a:lstStyle/>
          <a:p>
            <a:r>
              <a:rPr lang="en-US" dirty="0"/>
              <a:t>Expected long-term reward as a function of the </a:t>
            </a:r>
            <a:r>
              <a:rPr lang="en-US" b="1" u="sng" dirty="0"/>
              <a:t>state and action</a:t>
            </a:r>
            <a:r>
              <a:rPr lang="en-US" b="1" dirty="0"/>
              <a:t> </a:t>
            </a:r>
            <a:r>
              <a:rPr lang="en-US" dirty="0"/>
              <a:t>under a certain policy </a:t>
            </a:r>
            <a:r>
              <a:rPr lang="el-GR" dirty="0"/>
              <a:t>π</a:t>
            </a:r>
            <a:r>
              <a:rPr lang="en-US" dirty="0"/>
              <a:t>.</a:t>
            </a:r>
          </a:p>
          <a:p>
            <a:r>
              <a:rPr lang="en-US" dirty="0"/>
              <a:t>Represents the quality of an action in a particular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6EEEC-6934-4B70-A990-2EA26CF4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5C5DF-DA40-48F5-ACF9-797D53CE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F62E0-F509-48C8-85BF-91B7AEF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1011A-B9B8-43CC-A64A-022BA828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7" y="3497910"/>
            <a:ext cx="4930219" cy="468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F2DAF4-DF68-49F5-8953-10C3EF0AE11D}"/>
              </a:ext>
            </a:extLst>
          </p:cNvPr>
          <p:cNvSpPr txBox="1"/>
          <p:nvPr/>
        </p:nvSpPr>
        <p:spPr>
          <a:xfrm>
            <a:off x="5827337" y="3413752"/>
            <a:ext cx="2869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https://matplotlib.org/1.3.0/mpl_examples</a:t>
            </a:r>
          </a:p>
          <a:p>
            <a:r>
              <a:rPr lang="en-US" sz="1000" dirty="0"/>
              <a:t>/mplot3d/polys3d_demo.png</a:t>
            </a:r>
          </a:p>
        </p:txBody>
      </p:sp>
      <p:sp>
        <p:nvSpPr>
          <p:cNvPr id="11" name="AutoShape 4" descr="https://matplotlib.org/1.3.0/mpl_examples/mplot3d/polys3d_demo.png">
            <a:extLst>
              <a:ext uri="{FF2B5EF4-FFF2-40B4-BE49-F238E27FC236}">
                <a16:creationId xmlns:a16="http://schemas.microsoft.com/office/drawing/2014/main" id="{F766A4F8-658F-4E02-9155-AF7339DDA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matplotlib.org/1.3.0/mpl_examples/mplot3d/polys3d_demo.png">
            <a:extLst>
              <a:ext uri="{FF2B5EF4-FFF2-40B4-BE49-F238E27FC236}">
                <a16:creationId xmlns:a16="http://schemas.microsoft.com/office/drawing/2014/main" id="{7712B4A9-48A1-47E6-A66C-4F318AB67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t="12663" r="8388" b="7657"/>
          <a:stretch/>
        </p:blipFill>
        <p:spPr bwMode="auto">
          <a:xfrm>
            <a:off x="5827337" y="653799"/>
            <a:ext cx="3026004" cy="273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4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83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BF63-48FC-4899-AE2A-57A6FD2F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4CE3-06C5-45FB-9088-2395F1DC2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831237" cy="3116934"/>
          </a:xfrm>
        </p:spPr>
        <p:txBody>
          <a:bodyPr/>
          <a:lstStyle/>
          <a:p>
            <a:r>
              <a:rPr lang="en-US" dirty="0"/>
              <a:t>Model-free, off-policy algorithm that estimates the Q-function of the environment.</a:t>
            </a:r>
          </a:p>
          <a:p>
            <a:r>
              <a:rPr lang="en-US" dirty="0"/>
              <a:t>Q-function represents the ”quality” of every possible action in every possible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BD462-7440-43A7-9F64-0343F737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79D0-18A5-4FD4-8514-4764D23B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9B5C0-369D-46E0-9617-63389DFC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48B8B-D004-451F-AE0C-2FF87579A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217" y="1231906"/>
            <a:ext cx="2660929" cy="267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78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BF63-48FC-4899-AE2A-57A6FD2F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Q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4CE3-06C5-45FB-9088-2395F1DC2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831237" cy="3116934"/>
          </a:xfrm>
        </p:spPr>
        <p:txBody>
          <a:bodyPr/>
          <a:lstStyle/>
          <a:p>
            <a:r>
              <a:rPr lang="en-US" dirty="0"/>
              <a:t>Tabular Q-learning methods use a 2-D matrix to represent the Q-function.</a:t>
            </a:r>
          </a:p>
          <a:p>
            <a:r>
              <a:rPr lang="en-US" dirty="0"/>
              <a:t>Iteratively calculated using the Bellman equation.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BD462-7440-43A7-9F64-0343F737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79D0-18A5-4FD4-8514-4764D23B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9B5C0-369D-46E0-9617-63389DFC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A17FA44-3436-461D-802E-4D3C47185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726109"/>
              </p:ext>
            </p:extLst>
          </p:nvPr>
        </p:nvGraphicFramePr>
        <p:xfrm>
          <a:off x="5081047" y="539749"/>
          <a:ext cx="3883741" cy="4125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">
                  <a:extLst>
                    <a:ext uri="{9D8B030D-6E8A-4147-A177-3AD203B41FA5}">
                      <a16:colId xmlns:a16="http://schemas.microsoft.com/office/drawing/2014/main" val="3245945295"/>
                    </a:ext>
                  </a:extLst>
                </a:gridCol>
                <a:gridCol w="1200923">
                  <a:extLst>
                    <a:ext uri="{9D8B030D-6E8A-4147-A177-3AD203B41FA5}">
                      <a16:colId xmlns:a16="http://schemas.microsoft.com/office/drawing/2014/main" val="1058437913"/>
                    </a:ext>
                  </a:extLst>
                </a:gridCol>
                <a:gridCol w="1113568">
                  <a:extLst>
                    <a:ext uri="{9D8B030D-6E8A-4147-A177-3AD203B41FA5}">
                      <a16:colId xmlns:a16="http://schemas.microsoft.com/office/drawing/2014/main" val="1624997102"/>
                    </a:ext>
                  </a:extLst>
                </a:gridCol>
                <a:gridCol w="1081570">
                  <a:extLst>
                    <a:ext uri="{9D8B030D-6E8A-4147-A177-3AD203B41FA5}">
                      <a16:colId xmlns:a16="http://schemas.microsoft.com/office/drawing/2014/main" val="331332230"/>
                    </a:ext>
                  </a:extLst>
                </a:gridCol>
              </a:tblGrid>
              <a:tr h="48602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Action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64619"/>
                  </a:ext>
                </a:extLst>
              </a:tr>
              <a:tr h="1213183">
                <a:tc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Put X in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 top left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Put X in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top middle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660448"/>
                  </a:ext>
                </a:extLst>
              </a:tr>
              <a:tr h="121318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</a:p>
                  </a:txBody>
                  <a:tcPr vert="vert27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-5.8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-4.3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0846"/>
                  </a:ext>
                </a:extLst>
              </a:tr>
              <a:tr h="1213183">
                <a:tc v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-5.2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75418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1D4CD17-5312-4530-99D8-13CA3DC42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88795" y="3557172"/>
            <a:ext cx="908473" cy="9148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864327-F971-400B-97DA-8F696D419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85593" y="2378303"/>
            <a:ext cx="908473" cy="914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ED5607-8E89-4FF2-9E0C-4D2668309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46" y="3397738"/>
            <a:ext cx="4732307" cy="3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EBAD5-7EF9-4684-918B-DA1CF422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Q-Learning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51847-310F-4A77-BC9C-4BD351055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practical for large state or action spaces. </a:t>
            </a:r>
          </a:p>
          <a:p>
            <a:pPr lvl="1"/>
            <a:r>
              <a:rPr lang="en-US" dirty="0"/>
              <a:t>(# of Q table elements) = (# of states) x (# of actions)</a:t>
            </a:r>
          </a:p>
          <a:p>
            <a:pPr lvl="1"/>
            <a:endParaRPr lang="en-US" dirty="0"/>
          </a:p>
          <a:p>
            <a:r>
              <a:rPr lang="en-US" dirty="0"/>
              <a:t>Not practical for continuous state or action spaces. </a:t>
            </a:r>
          </a:p>
          <a:p>
            <a:endParaRPr lang="en-US" dirty="0"/>
          </a:p>
          <a:p>
            <a:r>
              <a:rPr lang="en-US" dirty="0"/>
              <a:t>Cannot generalize learnings. Must explore all (state, action) combinations. Expensive!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43C4B-3ABF-4A69-8E88-46B8D9735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D3D43-A48E-4AEF-848E-826E2102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6710B-F65F-4EC9-B4D2-BE7683DF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05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81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372100" cy="3116934"/>
          </a:xfrm>
        </p:spPr>
        <p:txBody>
          <a:bodyPr>
            <a:normAutofit/>
          </a:bodyPr>
          <a:lstStyle/>
          <a:p>
            <a:r>
              <a:rPr lang="en-US" dirty="0"/>
              <a:t>Model-free, off-policy method published by </a:t>
            </a:r>
            <a:r>
              <a:rPr lang="en-US" dirty="0" err="1"/>
              <a:t>Mnih</a:t>
            </a:r>
            <a:r>
              <a:rPr lang="en-US" dirty="0"/>
              <a:t> et al. in “</a:t>
            </a:r>
            <a:r>
              <a:rPr lang="en-US" i="1" dirty="0"/>
              <a:t>Human-level control through deep reinforcement learning</a:t>
            </a:r>
            <a:r>
              <a:rPr lang="en-US" dirty="0"/>
              <a:t>”.</a:t>
            </a:r>
          </a:p>
          <a:p>
            <a:r>
              <a:rPr lang="en-US" dirty="0"/>
              <a:t>Can determine Q for continuous state/action spaces.</a:t>
            </a:r>
          </a:p>
          <a:p>
            <a:r>
              <a:rPr lang="en-US" dirty="0"/>
              <a:t>Replace the Q table with artificial neural network (ANN) to allow generalization.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B07B1-5397-4914-9FCC-6D115AC3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763" y="117518"/>
            <a:ext cx="2646473" cy="46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DQN ANN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Inputs: state and action.</a:t>
            </a:r>
          </a:p>
          <a:p>
            <a:r>
              <a:rPr lang="en-US" dirty="0"/>
              <a:t>Outputs: Q-value.</a:t>
            </a:r>
          </a:p>
          <a:p>
            <a:r>
              <a:rPr lang="en-US" dirty="0"/>
              <a:t>Target Q-value based on Bellman Equation: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Loss function: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F43F7-22F0-4EEA-810E-DC30466B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12" y="2849677"/>
            <a:ext cx="4433888" cy="51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9AE1DB-6073-4D88-BE12-B68B10180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156" y="4013404"/>
            <a:ext cx="6629400" cy="4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70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4565-1CF3-4A43-AD87-D403B6E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Critical DQN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BE94-E8CB-4940-B758-DDF3C04A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Experience replay buffer</a:t>
            </a:r>
          </a:p>
          <a:p>
            <a:pPr lvl="1"/>
            <a:r>
              <a:rPr lang="en-US" dirty="0"/>
              <a:t>Records transitions.</a:t>
            </a:r>
          </a:p>
          <a:p>
            <a:pPr lvl="1"/>
            <a:r>
              <a:rPr lang="en-US" dirty="0"/>
              <a:t>Randomly sampled mini-batches remove time correlation.</a:t>
            </a:r>
          </a:p>
          <a:p>
            <a:pPr lvl="1"/>
            <a:r>
              <a:rPr lang="en-US" dirty="0"/>
              <a:t>Experience reuse.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Target network</a:t>
            </a:r>
          </a:p>
          <a:p>
            <a:pPr lvl="1"/>
            <a:r>
              <a:rPr lang="en-US" dirty="0"/>
              <a:t>Identical but separate Q-network.</a:t>
            </a:r>
          </a:p>
          <a:p>
            <a:pPr lvl="1"/>
            <a:r>
              <a:rPr lang="en-US" dirty="0"/>
              <a:t>Time delay between Q-network weight updates and policy change reduces policy instability.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41825-7135-43DE-BFCE-5A58CF7B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C029-84D1-4E47-85FB-8C949A6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6C80F-377E-430C-87DE-981C8071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66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Motivation – 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Annual intramural robotics competition.</a:t>
            </a:r>
          </a:p>
          <a:p>
            <a:r>
              <a:rPr lang="en-US" dirty="0"/>
              <a:t>Fully autonomous robots.</a:t>
            </a:r>
          </a:p>
          <a:p>
            <a:r>
              <a:rPr lang="en-US" dirty="0"/>
              <a:t>Different game every year.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2" descr="http://roborodentia.calpoly.edu/static/media/uploads/features/slider-grimes.jpg">
            <a:extLst>
              <a:ext uri="{FF2B5EF4-FFF2-40B4-BE49-F238E27FC236}">
                <a16:creationId xmlns:a16="http://schemas.microsoft.com/office/drawing/2014/main" id="{03B706C3-0156-4969-935C-81DDFD20F0D1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80" y="1655796"/>
            <a:ext cx="3815252" cy="17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18341" y="3394291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</p:spTree>
    <p:extLst>
      <p:ext uri="{BB962C8B-B14F-4D97-AF65-F5344CB8AC3E}">
        <p14:creationId xmlns:p14="http://schemas.microsoft.com/office/powerpoint/2010/main" val="3558733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tx1"/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33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Policy Gradient Method (PG)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Model-free, on-policy algorithm.</a:t>
            </a:r>
          </a:p>
          <a:p>
            <a:r>
              <a:rPr lang="en-US" dirty="0"/>
              <a:t>Find optimal policy directly without value or Q-function.</a:t>
            </a:r>
          </a:p>
          <a:p>
            <a:r>
              <a:rPr lang="en-US" dirty="0"/>
              <a:t>Policy produces continuous actions!</a:t>
            </a:r>
          </a:p>
          <a:p>
            <a:r>
              <a:rPr lang="en-US" dirty="0"/>
              <a:t>Policy implemented with a parametric probability distribution: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95DF8-7BA6-4A65-A4B4-7BB91823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05" y="3345447"/>
            <a:ext cx="3262789" cy="4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8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Stochastic PG 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the current state.</a:t>
            </a:r>
          </a:p>
          <a:p>
            <a:r>
              <a:rPr lang="en-US" dirty="0"/>
              <a:t>Stochastically choose an action from distribution P[</a:t>
            </a:r>
            <a:r>
              <a:rPr lang="en-US" dirty="0" err="1"/>
              <a:t>a|s</a:t>
            </a:r>
            <a:r>
              <a:rPr lang="en-US" dirty="0"/>
              <a:t>; </a:t>
            </a:r>
            <a:r>
              <a:rPr lang="el-GR" dirty="0"/>
              <a:t>θ</a:t>
            </a:r>
            <a:r>
              <a:rPr lang="en-US" dirty="0"/>
              <a:t>].</a:t>
            </a:r>
          </a:p>
          <a:p>
            <a:r>
              <a:rPr lang="en-US" dirty="0"/>
              <a:t>Record the reward.</a:t>
            </a:r>
          </a:p>
          <a:p>
            <a:r>
              <a:rPr lang="en-US" dirty="0"/>
              <a:t>If reward is “good”, change </a:t>
            </a:r>
            <a:r>
              <a:rPr lang="el-GR" dirty="0"/>
              <a:t>θ</a:t>
            </a:r>
            <a:r>
              <a:rPr lang="en-US" dirty="0"/>
              <a:t> to make the action more likely.</a:t>
            </a:r>
          </a:p>
          <a:p>
            <a:r>
              <a:rPr lang="en-US" dirty="0"/>
              <a:t>Iterate many times so actor only takes “good” actions.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47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tx1"/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42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99AB2-863C-4078-83D5-972FA610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Deterministic Policy Gradient Method (DDPG)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6F59-A434-41ED-A17A-DB18A45A0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Model-free, off-policy, actor-critic strategy derived by </a:t>
            </a:r>
            <a:r>
              <a:rPr lang="en-US" dirty="0" err="1"/>
              <a:t>Lillicrap</a:t>
            </a:r>
            <a:r>
              <a:rPr lang="en-US" dirty="0"/>
              <a:t> et al.</a:t>
            </a:r>
          </a:p>
          <a:p>
            <a:r>
              <a:rPr lang="en-US" dirty="0"/>
              <a:t>Based on the Silver et al.’s DPG algorithm combined with learnings from </a:t>
            </a:r>
            <a:r>
              <a:rPr lang="en-US" dirty="0" err="1"/>
              <a:t>Mnih</a:t>
            </a:r>
            <a:r>
              <a:rPr lang="en-US" dirty="0"/>
              <a:t> et al.’s work on the DQN algorithm.</a:t>
            </a:r>
          </a:p>
          <a:p>
            <a:r>
              <a:rPr lang="en-US" dirty="0"/>
              <a:t>Highly flexible algorithm for continuous control.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91D9A-1144-4395-85D3-3F5AD59A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F4DE1-2278-4965-8BB2-D4D82535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7AB95-D987-475D-BD37-3C01AAA5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44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86C4-C23B-45F8-8005-B8E05EEE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DDF2-91CC-41C8-ACA5-0C9E35C8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 and critic represented by ANNs</a:t>
            </a:r>
          </a:p>
          <a:p>
            <a:r>
              <a:rPr lang="en-US" dirty="0"/>
              <a:t>Experience replay</a:t>
            </a:r>
          </a:p>
          <a:p>
            <a:r>
              <a:rPr lang="en-US" dirty="0"/>
              <a:t>Target networks for actor and critic</a:t>
            </a:r>
          </a:p>
          <a:p>
            <a:r>
              <a:rPr lang="en-US" dirty="0"/>
              <a:t>Batch normalization</a:t>
            </a:r>
          </a:p>
          <a:p>
            <a:r>
              <a:rPr lang="en-US" dirty="0"/>
              <a:t>Exploration noise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DE80B-4EA8-4032-80D2-F7EABCBA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E2F2C-8735-42D0-B6F5-BA613E67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289CD-8938-4421-8F10-3DBED794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51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state input layer</a:t>
            </a:r>
          </a:p>
          <a:p>
            <a:r>
              <a:rPr lang="en-US" dirty="0" err="1"/>
              <a:t>a_dim</a:t>
            </a:r>
            <a:r>
              <a:rPr lang="en-US" dirty="0"/>
              <a:t>-node action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600 nodes (300 for each half)</a:t>
            </a:r>
          </a:p>
          <a:p>
            <a:r>
              <a:rPr lang="en-US" dirty="0"/>
              <a:t>1-node output layer representing 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4A704B-56DC-446A-9922-0D70A956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74" y="-30699"/>
            <a:ext cx="2813218" cy="481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99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120A-B51C-43BC-A775-89071A72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5E0B6-DAA4-4051-B7B9-4D71359CD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Rectified Linear Unit activation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Derivative of </a:t>
            </a:r>
            <a:r>
              <a:rPr lang="en-US" dirty="0" err="1"/>
              <a:t>ReLU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 for positive inputs </a:t>
            </a:r>
          </a:p>
          <a:p>
            <a:pPr lvl="1"/>
            <a:r>
              <a:rPr lang="en-US" dirty="0"/>
              <a:t>0 otherwise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Greatly speeds up forward and backward passes of network.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822E6-892F-4567-B69E-8808AAD2C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D6FA1-02B0-452B-8BB0-A599C8A5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08AED-05FD-4B4A-98D2-9DA78E223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B6335-8B60-4309-82E3-09B264EB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63" y="2065005"/>
            <a:ext cx="3231037" cy="4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23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75BA-3A92-4990-895A-8D6364B0D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 Network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A272A-43BE-400E-992A-BB5D26515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 moment estimation (Adam) optimizer:</a:t>
            </a:r>
          </a:p>
          <a:p>
            <a:pPr lvl="1"/>
            <a:r>
              <a:rPr lang="en-US" dirty="0"/>
              <a:t>Parameter updates invariant to gradient scaling.</a:t>
            </a:r>
          </a:p>
          <a:p>
            <a:pPr lvl="1"/>
            <a:r>
              <a:rPr lang="en-US" dirty="0"/>
              <a:t>Step size annealing.</a:t>
            </a:r>
          </a:p>
          <a:p>
            <a:pPr lvl="1"/>
            <a:r>
              <a:rPr lang="en-US" dirty="0"/>
              <a:t>Bounded step size.</a:t>
            </a:r>
          </a:p>
          <a:p>
            <a:r>
              <a:rPr lang="en-US" dirty="0"/>
              <a:t>Loss function (single step):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B838-72CA-49CF-8B7C-3D544FD0B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33780-611E-476C-B4AC-4C9EA8CB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983-498C-4CAE-91DB-A399D94B0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DE69F-E84A-4192-85CA-F295612E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88" y="3406028"/>
            <a:ext cx="6707171" cy="53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9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5094-BE9F-4011-8BD8-27682AB17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 Network Action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A1B8D-5858-401D-AA1E-D23FC2508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of the critic output with respect to each input action.</a:t>
            </a:r>
          </a:p>
          <a:p>
            <a:endParaRPr lang="en-US" dirty="0"/>
          </a:p>
          <a:p>
            <a:r>
              <a:rPr lang="en-US" dirty="0"/>
              <a:t>Used for weighting the actor output gradient.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03161-7146-4249-8C80-0E090F390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6DBA3-6267-4757-B85A-BF181198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3D848-86F8-445E-9597-E890D0DB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58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Robots obtain Nerf Rival balls from supply tubes.</a:t>
            </a:r>
          </a:p>
          <a:p>
            <a:r>
              <a:rPr lang="en-US" dirty="0"/>
              <a:t>Shoot balls into nets to score points.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91794" y="4291876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7035C28-0AA4-415B-9AD8-6D4E048C1E1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t="10832" b="25023"/>
          <a:stretch/>
        </p:blipFill>
        <p:spPr>
          <a:xfrm>
            <a:off x="4650318" y="212328"/>
            <a:ext cx="4036482" cy="1941921"/>
          </a:xfrm>
        </p:spPr>
      </p:pic>
      <p:pic>
        <p:nvPicPr>
          <p:cNvPr id="2050" name="Picture 2" descr="https://lh5.googleusercontent.com/oI4AA9zUw7Mfg0uXIFY6oi04ZbLuWoMJqaN3rpJuR1VjanBA7ZAUDrb9giy_51D7JdVTxbMdWo9-XA2ojo6Y0QG8ZhtGBSUK0WQ9TjycibYVMFovd6KiuXo9xAUCF3AokaWiqYLx">
            <a:extLst>
              <a:ext uri="{FF2B5EF4-FFF2-40B4-BE49-F238E27FC236}">
                <a16:creationId xmlns:a16="http://schemas.microsoft.com/office/drawing/2014/main" id="{05176984-374F-4680-8E55-C8994D9E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18" y="2234357"/>
            <a:ext cx="4036482" cy="207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182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Actor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520911" cy="3116934"/>
          </a:xfrm>
        </p:spPr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300 nodes</a:t>
            </a:r>
          </a:p>
          <a:p>
            <a:r>
              <a:rPr lang="en-US" dirty="0" err="1"/>
              <a:t>a_dim</a:t>
            </a:r>
            <a:r>
              <a:rPr lang="en-US" dirty="0"/>
              <a:t>-node output layer representing actions</a:t>
            </a:r>
          </a:p>
          <a:p>
            <a:r>
              <a:rPr lang="en-US" dirty="0"/>
              <a:t>Output scaling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9A174-4841-4CCF-807A-6C7587DD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111" y="1611875"/>
            <a:ext cx="5165889" cy="30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01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5859-B475-4F40-A692-DAC11F5C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Network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2F9D6-7038-4D8E-B2D0-7A37AE2B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Adam optimizer.</a:t>
            </a:r>
          </a:p>
          <a:p>
            <a:r>
              <a:rPr lang="en-US" dirty="0"/>
              <a:t>To update weights:</a:t>
            </a:r>
          </a:p>
          <a:p>
            <a:pPr lvl="1"/>
            <a:r>
              <a:rPr lang="en-US" dirty="0"/>
              <a:t>Calculate gradient of the network output with respect to network weights and biases.</a:t>
            </a:r>
          </a:p>
          <a:p>
            <a:pPr lvl="1"/>
            <a:r>
              <a:rPr lang="en-US" dirty="0"/>
              <a:t>Weight by action gradients from the critic network.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393C-B1B7-4D9A-883F-B03823B70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2B88C-602A-4C1D-BD8D-70C036FA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099A0-2BBF-4DD0-97C7-56D92068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08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AAB4F-8824-47AB-BD6F-3B416FA2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FE9DE-3876-40A2-8421-D9AD412A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 of actor and critic networks.</a:t>
            </a:r>
          </a:p>
          <a:p>
            <a:r>
              <a:rPr lang="en-US" dirty="0"/>
              <a:t>Weights updated after each mini-batch using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l-GR" dirty="0"/>
              <a:t> = 0.001</a:t>
            </a:r>
            <a:r>
              <a:rPr lang="en-US" dirty="0"/>
              <a:t>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7FA9D-E817-40A1-96B1-49711544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937ED-6AF7-49D7-AC63-08F93579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4B9C4-ABF9-496E-82E4-97B9B62D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C0F894-921A-4D0A-BAC7-C283D2EB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367168"/>
            <a:ext cx="4005607" cy="59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50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tx1"/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40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4E76-56D0-4E73-871C-23A54288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1B92-87B4-4BF0-BA50-313AF1C9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3.6</a:t>
            </a:r>
          </a:p>
          <a:p>
            <a:r>
              <a:rPr lang="en-US" dirty="0"/>
              <a:t>TensorFlow for ANNs</a:t>
            </a:r>
          </a:p>
          <a:p>
            <a:r>
              <a:rPr lang="en-US" dirty="0" err="1"/>
              <a:t>OpenAI</a:t>
            </a:r>
            <a:r>
              <a:rPr lang="en-US" dirty="0"/>
              <a:t> Gym</a:t>
            </a:r>
          </a:p>
          <a:p>
            <a:r>
              <a:rPr lang="en-US" dirty="0" err="1"/>
              <a:t>Pyglet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B30-87AD-4E84-8627-58190A34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3A11E-751D-48F1-8C5B-7558EA31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4565B-71E1-43D0-A153-C11EC9D2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08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CEDA1-6BDB-43FA-9E99-327137DFB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644DD-9E99-4E57-830D-6D5EA3A24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ActorNetwork</a:t>
            </a:r>
            <a:endParaRPr lang="en-US" dirty="0"/>
          </a:p>
          <a:p>
            <a:r>
              <a:rPr lang="en-US" dirty="0" err="1"/>
              <a:t>CriticNetwork</a:t>
            </a:r>
            <a:endParaRPr lang="en-US" dirty="0"/>
          </a:p>
          <a:p>
            <a:r>
              <a:rPr lang="en-US" dirty="0"/>
              <a:t>Robot</a:t>
            </a:r>
          </a:p>
          <a:p>
            <a:r>
              <a:rPr lang="en-US" dirty="0" err="1"/>
              <a:t>RobotSim</a:t>
            </a:r>
            <a:endParaRPr lang="en-US" dirty="0"/>
          </a:p>
          <a:p>
            <a:r>
              <a:rPr lang="en-US" dirty="0"/>
              <a:t>DDPG</a:t>
            </a:r>
          </a:p>
          <a:p>
            <a:r>
              <a:rPr lang="en-US" dirty="0" err="1"/>
              <a:t>OrnsteinUhlenbeckActionNoise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6D0F4-FFD0-4759-93D6-AA95FFE40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97C10-8BB0-4611-8D38-451A0BEA5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91ECB-300C-45EB-ACCB-2F4608BA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75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6043B-09A0-4200-A08A-5DC30B11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Flowchart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CEA8E-8E8B-45E6-B490-B74759D3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0CDE6-2497-4FD1-AF43-E73AA4D9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65698-2AD0-4B9E-97C6-DC5890DF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117772-13F7-4B02-9CEE-2C8E6628A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5D23C3-4281-4658-A3C3-A9AAA1E34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333" y="30699"/>
            <a:ext cx="4970992" cy="476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9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844C-4FC9-449A-91E2-452B32BD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DA8F2-870E-4DD7-A598-7373D14B2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Simulates robot in the environment.</a:t>
            </a:r>
          </a:p>
          <a:p>
            <a:r>
              <a:rPr lang="en-US" dirty="0"/>
              <a:t>Models individual motor motion (acceleration, maximum speed, momentum).</a:t>
            </a:r>
          </a:p>
          <a:p>
            <a:r>
              <a:rPr lang="en-US" dirty="0"/>
              <a:t>Does not model:</a:t>
            </a:r>
          </a:p>
          <a:p>
            <a:pPr lvl="1"/>
            <a:r>
              <a:rPr lang="en-US" dirty="0"/>
              <a:t>Friction with ground</a:t>
            </a:r>
          </a:p>
          <a:p>
            <a:pPr lvl="1"/>
            <a:r>
              <a:rPr lang="en-US" dirty="0"/>
              <a:t>Varied loading on each wheel</a:t>
            </a:r>
          </a:p>
          <a:p>
            <a:pPr lvl="1"/>
            <a:r>
              <a:rPr lang="en-US" dirty="0"/>
              <a:t>Whole robot momentum</a:t>
            </a:r>
          </a:p>
          <a:p>
            <a:pPr lvl="1"/>
            <a:r>
              <a:rPr lang="en-US" dirty="0"/>
              <a:t>Small differences between motors and wheels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86FAE-7EFA-4173-BEF0-44FD991D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408D7-BF5A-4718-AA52-FBD6E2AB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8811B-F82A-4213-8B8D-407D4F1C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6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F144-5262-47F8-A363-95A622C2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A6079-B0EC-47CC-A8FF-041E984CC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718115" cy="3116934"/>
          </a:xfrm>
        </p:spPr>
        <p:txBody>
          <a:bodyPr/>
          <a:lstStyle/>
          <a:p>
            <a:r>
              <a:rPr lang="en-US" dirty="0"/>
              <a:t>Maximum reward is 0.</a:t>
            </a:r>
          </a:p>
          <a:p>
            <a:endParaRPr lang="en-US" dirty="0"/>
          </a:p>
          <a:p>
            <a:r>
              <a:rPr lang="en-US" dirty="0"/>
              <a:t>Becomes more negative with:</a:t>
            </a:r>
          </a:p>
          <a:p>
            <a:pPr lvl="1"/>
            <a:r>
              <a:rPr lang="en-US" dirty="0"/>
              <a:t>Increased error from set point.</a:t>
            </a:r>
          </a:p>
          <a:p>
            <a:pPr lvl="1"/>
            <a:r>
              <a:rPr lang="en-US" dirty="0"/>
              <a:t>Larger magnitude velocity.</a:t>
            </a:r>
          </a:p>
          <a:p>
            <a:pPr lvl="1"/>
            <a:r>
              <a:rPr lang="en-US" dirty="0"/>
              <a:t>Larger magnitude actions.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7EBD7-D520-4E4A-86E4-9CCE70BE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39560-5F2C-485B-BA27-FD53DD5F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7E1A6-3A69-480E-9924-ADE20751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E0A0-269F-4893-8F78-DF5240D7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46" y="247683"/>
            <a:ext cx="3613454" cy="44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7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2CAE-63DD-4D25-BF87-AA8A113D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Actors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2CB5-3647-496B-BC84-838A1960B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separate DDPG networks for each orthogonal direction:</a:t>
            </a:r>
          </a:p>
          <a:p>
            <a:pPr lvl="1"/>
            <a:r>
              <a:rPr lang="en-US" dirty="0"/>
              <a:t>X translation network</a:t>
            </a:r>
          </a:p>
          <a:p>
            <a:pPr lvl="1"/>
            <a:r>
              <a:rPr lang="en-US" dirty="0"/>
              <a:t>Y translation network</a:t>
            </a:r>
          </a:p>
          <a:p>
            <a:pPr lvl="1"/>
            <a:r>
              <a:rPr lang="en-US" dirty="0"/>
              <a:t>Rotation network</a:t>
            </a:r>
          </a:p>
          <a:p>
            <a:pPr lvl="1"/>
            <a:endParaRPr lang="en-US" dirty="0"/>
          </a:p>
          <a:p>
            <a:r>
              <a:rPr lang="en-US" dirty="0"/>
              <a:t>Only two state inputs each: </a:t>
            </a:r>
          </a:p>
          <a:p>
            <a:pPr lvl="1"/>
            <a:r>
              <a:rPr lang="en-US" dirty="0"/>
              <a:t>Position (x, y, </a:t>
            </a:r>
            <a:r>
              <a:rPr lang="el-GR" dirty="0"/>
              <a:t>θ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Velocity (dx/dt, </a:t>
            </a:r>
            <a:r>
              <a:rPr lang="en-US" dirty="0" err="1"/>
              <a:t>dy</a:t>
            </a:r>
            <a:r>
              <a:rPr lang="en-US" dirty="0"/>
              <a:t>/dt, d</a:t>
            </a:r>
            <a:r>
              <a:rPr lang="el-GR" dirty="0"/>
              <a:t>θ</a:t>
            </a:r>
            <a:r>
              <a:rPr lang="en-US" dirty="0"/>
              <a:t>/dt)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2E9F3-3F86-4867-BE37-D1D872FE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6760F-DF90-4D9D-A7EB-C5D3DAEC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2D528-BD90-441F-AEE7-F848A8C5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54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1C69-58E9-492C-B45E-A54E854F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C6F6-CA58-43DF-B982-2CE56868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Built from scratch.</a:t>
            </a:r>
          </a:p>
          <a:p>
            <a:r>
              <a:rPr lang="en-US" dirty="0"/>
              <a:t>394 individual parts, many 3D-printed.</a:t>
            </a:r>
          </a:p>
          <a:p>
            <a:r>
              <a:rPr lang="en-US" dirty="0"/>
              <a:t>Custom PCB for connecting electronics to microcontroller.</a:t>
            </a:r>
          </a:p>
          <a:p>
            <a:r>
              <a:rPr lang="en-US" dirty="0"/>
              <a:t>STM32F446RE MCU.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28019-E61C-4578-8DE3-FDC19E7D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1B75B-4C1F-4ED2-B21A-1AB5906D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177F-DBB2-4986-B047-6E89D8AD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43104-60D3-4522-87F9-98DF60F2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1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Actor Variant 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561A9-DE02-41B0-B0C8-27B32406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Episode length: 10 seconds</a:t>
            </a:r>
          </a:p>
          <a:p>
            <a:r>
              <a:rPr lang="en-US" dirty="0"/>
              <a:t>Episode step period: 0.05 seconds</a:t>
            </a:r>
          </a:p>
          <a:p>
            <a:r>
              <a:rPr lang="en-US" dirty="0"/>
              <a:t>Actor learning rate </a:t>
            </a:r>
            <a:r>
              <a:rPr lang="el-GR" dirty="0"/>
              <a:t>α</a:t>
            </a:r>
            <a:r>
              <a:rPr lang="en-US" baseline="-25000" dirty="0"/>
              <a:t>actor</a:t>
            </a:r>
            <a:r>
              <a:rPr lang="en-US" dirty="0"/>
              <a:t>: 0.0001</a:t>
            </a:r>
          </a:p>
          <a:p>
            <a:r>
              <a:rPr lang="en-US" dirty="0"/>
              <a:t>Critic learning rate</a:t>
            </a:r>
            <a:r>
              <a:rPr lang="el-GR" dirty="0"/>
              <a:t> α</a:t>
            </a:r>
            <a:r>
              <a:rPr lang="en-US" baseline="-25000" dirty="0"/>
              <a:t>critic</a:t>
            </a:r>
            <a:r>
              <a:rPr lang="en-US" dirty="0"/>
              <a:t>: 0.001</a:t>
            </a:r>
          </a:p>
          <a:p>
            <a:r>
              <a:rPr lang="en-US" dirty="0"/>
              <a:t>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: 0.99</a:t>
            </a:r>
          </a:p>
          <a:p>
            <a:r>
              <a:rPr lang="en-US" dirty="0"/>
              <a:t>Target network update parameter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dirty="0"/>
              <a:t>: 0.001</a:t>
            </a:r>
          </a:p>
          <a:p>
            <a:r>
              <a:rPr lang="en-US" dirty="0"/>
              <a:t>Mini-batch size: 64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72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3AD6-0AEB-4DCD-BBA5-0EBFEB88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52B3A-240A-4DF8-94FB-18AF21C3E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DDPG Network with three outputs for x, y, </a:t>
            </a:r>
            <a:r>
              <a:rPr lang="el-GR" dirty="0"/>
              <a:t>θ</a:t>
            </a:r>
            <a:r>
              <a:rPr lang="en-US" dirty="0"/>
              <a:t> actions.</a:t>
            </a:r>
          </a:p>
          <a:p>
            <a:endParaRPr lang="en-US" dirty="0"/>
          </a:p>
          <a:p>
            <a:r>
              <a:rPr lang="en-US" dirty="0"/>
              <a:t>Uses the same inputs as the three actor variant together.</a:t>
            </a:r>
          </a:p>
          <a:p>
            <a:endParaRPr lang="en-US" dirty="0"/>
          </a:p>
          <a:p>
            <a:r>
              <a:rPr lang="en-US" dirty="0"/>
              <a:t>Reduced learning rate to avoid learning instability.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8DF6B-5693-4278-84CC-7E033197F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808C6-5B13-41A9-9217-91DCB4A1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D1475-ECCA-4838-8DAC-C0DA19CC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84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Variant 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561A9-DE02-41B0-B0C8-27B32406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Episode length: 10 seconds</a:t>
            </a:r>
          </a:p>
          <a:p>
            <a:r>
              <a:rPr lang="en-US" dirty="0"/>
              <a:t>Episode step period: 0.05 seconds</a:t>
            </a:r>
          </a:p>
          <a:p>
            <a:r>
              <a:rPr lang="en-US" dirty="0"/>
              <a:t>Actor learning rate </a:t>
            </a:r>
            <a:r>
              <a:rPr lang="el-GR" dirty="0"/>
              <a:t>α</a:t>
            </a:r>
            <a:r>
              <a:rPr lang="en-US" baseline="-25000" dirty="0"/>
              <a:t>actor</a:t>
            </a:r>
            <a:r>
              <a:rPr lang="en-US" dirty="0"/>
              <a:t>: 0.00001</a:t>
            </a:r>
          </a:p>
          <a:p>
            <a:r>
              <a:rPr lang="en-US" dirty="0"/>
              <a:t>Critic learning rate</a:t>
            </a:r>
            <a:r>
              <a:rPr lang="el-GR" dirty="0"/>
              <a:t> α</a:t>
            </a:r>
            <a:r>
              <a:rPr lang="en-US" baseline="-25000" dirty="0"/>
              <a:t>critic</a:t>
            </a:r>
            <a:r>
              <a:rPr lang="en-US" dirty="0"/>
              <a:t>: 0.0001</a:t>
            </a:r>
          </a:p>
          <a:p>
            <a:r>
              <a:rPr lang="en-US" dirty="0"/>
              <a:t>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: 0.99</a:t>
            </a:r>
          </a:p>
          <a:p>
            <a:r>
              <a:rPr lang="en-US" dirty="0"/>
              <a:t>Target network update parameter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dirty="0"/>
              <a:t>: 0.0001</a:t>
            </a:r>
          </a:p>
          <a:p>
            <a:r>
              <a:rPr lang="en-US" dirty="0"/>
              <a:t>Mini-batch size: 128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51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33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F4BF-98B9-455C-9D76-30AF044B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631E-EBD5-4A40-847C-0314262D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FBAB6-EA9D-486D-90A9-CD567E3C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06854-C558-47E2-8DD6-D4110A534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9AB1A-476E-4D8E-BB29-03B454D5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BBC4F0-3DB0-42D4-A5C1-D859077A3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476"/>
            <a:ext cx="4582614" cy="2502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9DA9AC-A991-41F6-88A0-648AAD37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1476"/>
            <a:ext cx="4574958" cy="250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63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3251598" cy="2996775"/>
          </a:xfrm>
        </p:spPr>
        <p:txBody>
          <a:bodyPr/>
          <a:lstStyle/>
          <a:p>
            <a:r>
              <a:rPr lang="en-US" dirty="0"/>
              <a:t>Robot reaches set point.</a:t>
            </a:r>
          </a:p>
          <a:p>
            <a:r>
              <a:rPr lang="en-US" dirty="0"/>
              <a:t>No overshoot.</a:t>
            </a:r>
          </a:p>
          <a:p>
            <a:r>
              <a:rPr lang="en-US" dirty="0"/>
              <a:t>Oscillatory action behavior.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51A755-D106-4660-AAC7-A33984977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798" y="391727"/>
            <a:ext cx="5435201" cy="43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80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Actor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6E2CD2-EFF8-4B00-B21F-EB8FB76D4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7" y="1273582"/>
            <a:ext cx="4501283" cy="3478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FCF5C-7448-4BA1-AD60-2F911C45F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268" y="1273582"/>
            <a:ext cx="4490732" cy="34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26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Critic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2557A4-71E7-470A-944B-053F83FB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158"/>
            <a:ext cx="4496586" cy="3466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E60E0-54C9-4858-8726-9192ECB07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586" y="1285157"/>
            <a:ext cx="4541165" cy="34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10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3A203-C378-4265-B37F-31F530FA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1AA6-0060-4EE6-A999-1591FA889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D8BC1-E212-4E5D-8539-4E74DD82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CA783-8F9B-4BBF-B6B7-A00F7153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49AEC-1721-4C45-87F7-8F8E76C9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09EED-9443-487F-A301-1822539A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053"/>
            <a:ext cx="4572000" cy="2485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A470A1-72EF-44F8-A756-505AB755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25053"/>
            <a:ext cx="4572000" cy="249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6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BE45-ABA2-479C-873C-00C1DE2B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06243-A44C-4EE6-AA39-75D8368B3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700021" cy="3116934"/>
          </a:xfrm>
        </p:spPr>
        <p:txBody>
          <a:bodyPr/>
          <a:lstStyle/>
          <a:p>
            <a:r>
              <a:rPr lang="en-US" dirty="0"/>
              <a:t>Action decays to 0.</a:t>
            </a:r>
          </a:p>
          <a:p>
            <a:r>
              <a:rPr lang="en-US" dirty="0"/>
              <a:t>No overshoot.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EE20B-56B8-4EB1-8521-0FEBD38F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7842D-2EAA-48DF-9E66-CA92794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CAB11-9F06-46EE-840F-4797ECCD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78AB4-88AD-473C-9436-D5AEF459D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598" y="757592"/>
            <a:ext cx="4738314" cy="3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>
            <a:normAutofit/>
          </a:bodyPr>
          <a:lstStyle/>
          <a:p>
            <a:r>
              <a:rPr lang="en-US" dirty="0"/>
              <a:t>Implement a reinforcement learning algorithm to control the robot’s position and orientation in the field with continuous state and action spaces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F745F-A207-4F96-B110-9D9C12C0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78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Actor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07F99-37C8-4D3F-9071-0F5472EA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4" y="1225838"/>
            <a:ext cx="4492366" cy="352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123C1-BE77-49A7-8DD9-02FBA439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13" y="1225838"/>
            <a:ext cx="4398887" cy="348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33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Critic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51C0DF-7F18-43E8-B662-FEA5467A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5281"/>
            <a:ext cx="4419222" cy="3556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B2723-D851-4242-B9E7-A9DC27670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160" y="1165031"/>
            <a:ext cx="4504064" cy="35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534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056A4-E5FF-4837-95C9-1AAF80358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61044"/>
            <a:ext cx="4572000" cy="2443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B9D6A6-D463-4BF9-8699-664C257C4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1761044"/>
            <a:ext cx="4572001" cy="232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855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13B7-1043-48D9-90CD-5FFC08F3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Test Reward Close-Up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3F24-A979-48B8-BCCF-C3271D2CE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A1F58-A6B9-4C44-94C0-8CFE2AC4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D492D-FB2B-4446-9C28-8A206FB3A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D8119-3DA4-4E12-961F-EAE2418B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0E2F70-28B6-48F3-9173-FB5C125E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80" y="1416547"/>
            <a:ext cx="6344239" cy="33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3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54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12B31A-95CA-426B-90FE-27DE23F5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51170" cy="3116934"/>
          </a:xfrm>
        </p:spPr>
        <p:txBody>
          <a:bodyPr/>
          <a:lstStyle/>
          <a:p>
            <a:r>
              <a:rPr lang="en-US" dirty="0"/>
              <a:t>Reaches -276.5 reward by episode 5,041.</a:t>
            </a:r>
          </a:p>
          <a:p>
            <a:endParaRPr lang="en-US" dirty="0"/>
          </a:p>
          <a:p>
            <a:r>
              <a:rPr lang="en-US" dirty="0"/>
              <a:t>Maximum reward of -247.5 at episode 17,281.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4C913687-D0D1-4CB0-8EE4-126E12A43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70" y="0"/>
            <a:ext cx="4028239" cy="478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86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tx1"/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3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5C6-BFBC-4DC5-91C9-0152FD6F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469C6-822F-4AF2-AC8B-2BC70F6C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DDPG effectively solves continuous control of the robot.</a:t>
            </a:r>
          </a:p>
          <a:p>
            <a:endParaRPr lang="en-US" dirty="0"/>
          </a:p>
          <a:p>
            <a:r>
              <a:rPr lang="en-US" dirty="0"/>
              <a:t>Where possible, dividing the system by orthogonal controls allows focused training.</a:t>
            </a:r>
          </a:p>
          <a:p>
            <a:endParaRPr lang="en-US" dirty="0"/>
          </a:p>
          <a:p>
            <a:r>
              <a:rPr lang="en-US" dirty="0"/>
              <a:t>Reliant on reward assignment to achieve desired result.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2AA94-3648-4698-9B1B-0D0F9694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8C5EE-F4F8-4FC0-9A2E-148BB3E1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A9611-E67C-4B00-B931-2ADDBB1F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11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F796-091C-4D6F-9850-7E02B1A0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0FB75-F971-4124-BB7D-E78F8CA55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experimentation with reward assignments.</a:t>
            </a:r>
          </a:p>
          <a:p>
            <a:endParaRPr lang="en-US" dirty="0"/>
          </a:p>
          <a:p>
            <a:r>
              <a:rPr lang="en-US" dirty="0"/>
              <a:t>Algorithm for automatic reward scaling.</a:t>
            </a:r>
          </a:p>
          <a:p>
            <a:endParaRPr lang="en-US" dirty="0"/>
          </a:p>
          <a:p>
            <a:r>
              <a:rPr lang="en-US" dirty="0"/>
              <a:t>Additional model parameters.</a:t>
            </a:r>
          </a:p>
          <a:p>
            <a:endParaRPr lang="en-US" dirty="0"/>
          </a:p>
          <a:p>
            <a:r>
              <a:rPr lang="en-US" dirty="0"/>
              <a:t>More training with robot instead of simulation.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7660E-82C7-444E-8052-E7DE61AED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F2E18-DEF4-4581-BDD8-917B2482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E2A36-709A-4D9D-8FD3-438270AB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C4034-BFDE-484D-8098-381DC17E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895" y="982837"/>
            <a:ext cx="3368105" cy="3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2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15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4B1D-B5DE-490E-A1F3-909CF0F4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 (RL)?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1AAD1-3D1E-483D-99D9-80A6C4FB5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34840" cy="3116934"/>
          </a:xfrm>
        </p:spPr>
        <p:txBody>
          <a:bodyPr/>
          <a:lstStyle/>
          <a:p>
            <a:r>
              <a:rPr lang="en-US" dirty="0"/>
              <a:t>Subset of machine learning.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Solves control and action selection problems.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F010E-1955-4C61-8781-D20FF1D1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A3831-4D02-44DE-8201-2813F509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F269F-7AD5-44D5-80E1-173960C9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40" y="1307110"/>
            <a:ext cx="3994133" cy="2380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33C8E7-F2BC-47FA-A9A6-DE85865E1685}"/>
              </a:ext>
            </a:extLst>
          </p:cNvPr>
          <p:cNvSpPr txBox="1"/>
          <p:nvPr/>
        </p:nvSpPr>
        <p:spPr>
          <a:xfrm>
            <a:off x="5175335" y="3661662"/>
            <a:ext cx="3440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www.smartcitymemphis.com</a:t>
            </a:r>
            <a:r>
              <a:rPr lang="en-US" sz="1000" dirty="0"/>
              <a:t>/2018/04/the-future-is-about-making-better-choices-now/</a:t>
            </a:r>
          </a:p>
        </p:txBody>
      </p:sp>
    </p:spTree>
    <p:extLst>
      <p:ext uri="{BB962C8B-B14F-4D97-AF65-F5344CB8AC3E}">
        <p14:creationId xmlns:p14="http://schemas.microsoft.com/office/powerpoint/2010/main" val="68839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Actor/agent</a:t>
            </a:r>
          </a:p>
          <a:p>
            <a:r>
              <a:rPr lang="en-US" dirty="0"/>
              <a:t>Reward/return (R, r)</a:t>
            </a:r>
          </a:p>
          <a:p>
            <a:r>
              <a:rPr lang="en-US" dirty="0"/>
              <a:t>Policy (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r>
              <a:rPr lang="en-US" dirty="0"/>
              <a:t>Value function (V, Q)</a:t>
            </a:r>
          </a:p>
          <a:p>
            <a:r>
              <a:rPr lang="en-US" dirty="0"/>
              <a:t>Sometimes a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D7798-50A3-4F4C-ACAB-84A32BBE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8746"/>
            <a:ext cx="4464190" cy="3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 – Tic Tac Toe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500540" cy="3116934"/>
          </a:xfrm>
        </p:spPr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</a:t>
            </a:r>
          </a:p>
          <a:p>
            <a:r>
              <a:rPr lang="en-US" dirty="0"/>
              <a:t>Action (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Reward (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State (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Transition [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, s</a:t>
            </a:r>
            <a:r>
              <a:rPr lang="en-US" baseline="-25000" dirty="0"/>
              <a:t>k+1</a:t>
            </a:r>
            <a:r>
              <a:rPr lang="en-US" dirty="0"/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86EEC-BC22-4210-AD6C-9B3F17A93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222" y="1169572"/>
            <a:ext cx="3395778" cy="34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74824"/>
      </p:ext>
    </p:extLst>
  </p:cSld>
  <p:clrMapOvr>
    <a:masterClrMapping/>
  </p:clrMapOvr>
</p:sld>
</file>

<file path=ppt/theme/theme1.xml><?xml version="1.0" encoding="utf-8"?>
<a:theme xmlns:a="http://schemas.openxmlformats.org/drawingml/2006/main" name="CP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al Poly Sheild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3167</TotalTime>
  <Words>2977</Words>
  <Application>Microsoft Office PowerPoint</Application>
  <PresentationFormat>On-screen Show (16:9)</PresentationFormat>
  <Paragraphs>534</Paragraphs>
  <Slides>57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Palatino</vt:lpstr>
      <vt:lpstr>Times New Roman</vt:lpstr>
      <vt:lpstr>CP Slide Master</vt:lpstr>
      <vt:lpstr>Cal Poly Sheild Master</vt:lpstr>
      <vt:lpstr>Artificial Neural Network-Based Robotic Control</vt:lpstr>
      <vt:lpstr>Project Motivation – Cal Poly Roborodentia</vt:lpstr>
      <vt:lpstr>2018 Cal Poly Roborodentia</vt:lpstr>
      <vt:lpstr>2018 Entry</vt:lpstr>
      <vt:lpstr>Problem Statement</vt:lpstr>
      <vt:lpstr>Outline</vt:lpstr>
      <vt:lpstr>What is Reinforcement Learning (RL)?</vt:lpstr>
      <vt:lpstr>Reinforcement Learning Elements</vt:lpstr>
      <vt:lpstr>Reinforcement Learning Elements – Tic Tac Toe Example</vt:lpstr>
      <vt:lpstr>Long-term Discounted Reward Gt</vt:lpstr>
      <vt:lpstr>Q-Functions</vt:lpstr>
      <vt:lpstr>RL Algorithms</vt:lpstr>
      <vt:lpstr>Q-Learning</vt:lpstr>
      <vt:lpstr>Tabular Q Methods</vt:lpstr>
      <vt:lpstr>Q-Learning Issues</vt:lpstr>
      <vt:lpstr>RL Algorithms</vt:lpstr>
      <vt:lpstr>Deep Q-Network (DQN)</vt:lpstr>
      <vt:lpstr>DQN ANN</vt:lpstr>
      <vt:lpstr>Two Critical DQN Learnings</vt:lpstr>
      <vt:lpstr>RL Algorithms</vt:lpstr>
      <vt:lpstr>Stochastic Policy Gradient Method (PG)</vt:lpstr>
      <vt:lpstr>Stochastic PG Premise</vt:lpstr>
      <vt:lpstr>Outline</vt:lpstr>
      <vt:lpstr>Deep Deterministic Policy Gradient Method (DDPG)</vt:lpstr>
      <vt:lpstr>DDPG Key Features</vt:lpstr>
      <vt:lpstr>Critic Network Structure</vt:lpstr>
      <vt:lpstr>ReLU</vt:lpstr>
      <vt:lpstr>Critic Network Details</vt:lpstr>
      <vt:lpstr>Critic Network Action Gradients</vt:lpstr>
      <vt:lpstr>Actor Network Structure</vt:lpstr>
      <vt:lpstr>Actor Network Details</vt:lpstr>
      <vt:lpstr>Target Networks</vt:lpstr>
      <vt:lpstr>Outline</vt:lpstr>
      <vt:lpstr>Implementation</vt:lpstr>
      <vt:lpstr>Classes</vt:lpstr>
      <vt:lpstr>DDPG Flowchart</vt:lpstr>
      <vt:lpstr>Simulation</vt:lpstr>
      <vt:lpstr>Reward Assignment</vt:lpstr>
      <vt:lpstr>Three Actors Variant</vt:lpstr>
      <vt:lpstr>Three Actor Variant Training Parameters</vt:lpstr>
      <vt:lpstr>Single Actor Variant</vt:lpstr>
      <vt:lpstr>Single Actor Variant Training Parameters</vt:lpstr>
      <vt:lpstr>Outline</vt:lpstr>
      <vt:lpstr>X Translation</vt:lpstr>
      <vt:lpstr>X Translation Response</vt:lpstr>
      <vt:lpstr>X Translation Actor Progress</vt:lpstr>
      <vt:lpstr>X Translation Critic Progress</vt:lpstr>
      <vt:lpstr>Rotation Network</vt:lpstr>
      <vt:lpstr>Rotation Network Response</vt:lpstr>
      <vt:lpstr>Rotation Actor Progress</vt:lpstr>
      <vt:lpstr>Rotation Critic Progress</vt:lpstr>
      <vt:lpstr>Full Control Network Results</vt:lpstr>
      <vt:lpstr>Full Control Network Test Reward Close-Up</vt:lpstr>
      <vt:lpstr>Full Control Network Response</vt:lpstr>
      <vt:lpstr>Outline</vt:lpstr>
      <vt:lpstr>Conclusion</vt:lpstr>
      <vt:lpstr>Future Work</vt:lpstr>
    </vt:vector>
  </TitlesOfParts>
  <Company>Cal Poly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 Suzuki</dc:creator>
  <cp:lastModifiedBy>Justin Ng</cp:lastModifiedBy>
  <cp:revision>232</cp:revision>
  <dcterms:created xsi:type="dcterms:W3CDTF">2015-10-26T20:42:37Z</dcterms:created>
  <dcterms:modified xsi:type="dcterms:W3CDTF">2018-06-07T06:54:33Z</dcterms:modified>
</cp:coreProperties>
</file>